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79" r:id="rId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71A285-1376-49B2-9544-F949BB4211A8}" type="datetimeFigureOut">
              <a:rPr lang="pt-BR" smtClean="0"/>
              <a:t>06/07/2021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A6E485-2601-4485-A7E2-CB285F528F1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8849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Google Shape;51;p:notes">
            <a:extLst>
              <a:ext uri="{FF2B5EF4-FFF2-40B4-BE49-F238E27FC236}">
                <a16:creationId xmlns:a16="http://schemas.microsoft.com/office/drawing/2014/main" id="{4A49DE94-B7FE-4DC4-90BD-A4B8BFB10E1B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headEnd/>
            <a:tailEnd/>
          </a:ln>
        </p:spPr>
      </p:sp>
      <p:sp>
        <p:nvSpPr>
          <p:cNvPr id="25603" name="Google Shape;52;p:notes">
            <a:extLst>
              <a:ext uri="{FF2B5EF4-FFF2-40B4-BE49-F238E27FC236}">
                <a16:creationId xmlns:a16="http://schemas.microsoft.com/office/drawing/2014/main" id="{4776B6E2-E965-4995-B88D-DFFF70C23969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</p:spPr>
        <p:txBody>
          <a:bodyPr tIns="91425" bIns="91425"/>
          <a:lstStyle/>
          <a:p>
            <a:pPr marL="0" indent="0"/>
            <a:endParaRPr lang="pt-BR" altLang="pt-B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soulcodeacademy.org/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gc7ff28ba65_0_12"/>
          <p:cNvSpPr txBox="1">
            <a:spLocks noGrp="1"/>
          </p:cNvSpPr>
          <p:nvPr>
            <p:ph type="title"/>
          </p:nvPr>
        </p:nvSpPr>
        <p:spPr>
          <a:xfrm>
            <a:off x="614600" y="2753800"/>
            <a:ext cx="10962900" cy="1350300"/>
          </a:xfrm>
          <a:prstGeom prst="rect">
            <a:avLst/>
          </a:prstGeom>
        </p:spPr>
        <p:txBody>
          <a:bodyPr spcFirstLastPara="1" anchor="ctr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3" name="Google Shape;21;gc7ff28ba65_0_12">
            <a:extLst>
              <a:ext uri="{FF2B5EF4-FFF2-40B4-BE49-F238E27FC236}">
                <a16:creationId xmlns:a16="http://schemas.microsoft.com/office/drawing/2014/main" id="{A02EC50A-79AD-4401-A5D9-E065215B002A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EF25289F-8CCF-4BED-9449-DD0D1245B519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134649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74;gc7ff28ba65_0_66">
            <a:extLst>
              <a:ext uri="{FF2B5EF4-FFF2-40B4-BE49-F238E27FC236}">
                <a16:creationId xmlns:a16="http://schemas.microsoft.com/office/drawing/2014/main" id="{52F1EC72-B1F6-4E0B-8FED-80E5297B3791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98904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o interior, mesa, homem, jovem&#10;&#10;Descrição gerada automaticamente">
            <a:extLst>
              <a:ext uri="{FF2B5EF4-FFF2-40B4-BE49-F238E27FC236}">
                <a16:creationId xmlns:a16="http://schemas.microsoft.com/office/drawing/2014/main" id="{DBF0B7A4-6EB5-45F1-85C2-50A34C9B05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806" t="1" r="12615" b="1"/>
          <a:stretch/>
        </p:blipFill>
        <p:spPr>
          <a:xfrm>
            <a:off x="-7150" y="10"/>
            <a:ext cx="11967493" cy="6857990"/>
          </a:xfrm>
          <a:custGeom>
            <a:avLst/>
            <a:gdLst/>
            <a:ahLst/>
            <a:cxnLst/>
            <a:rect l="l" t="t" r="r" b="b"/>
            <a:pathLst>
              <a:path w="12142767" h="6858000">
                <a:moveTo>
                  <a:pt x="0" y="0"/>
                </a:moveTo>
                <a:lnTo>
                  <a:pt x="11251490" y="0"/>
                </a:lnTo>
                <a:lnTo>
                  <a:pt x="11255634" y="308191"/>
                </a:lnTo>
                <a:cubicBezTo>
                  <a:pt x="11341049" y="3428907"/>
                  <a:pt x="12695043" y="3532715"/>
                  <a:pt x="11886084" y="6854559"/>
                </a:cubicBezTo>
                <a:lnTo>
                  <a:pt x="7539784" y="6854559"/>
                </a:lnTo>
                <a:lnTo>
                  <a:pt x="753978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5" name="Imagem 5" descr="Logotipo, nome da empresa&#10;&#10;Descrição gerada automaticamente">
            <a:extLst>
              <a:ext uri="{FF2B5EF4-FFF2-40B4-BE49-F238E27FC236}">
                <a16:creationId xmlns:a16="http://schemas.microsoft.com/office/drawing/2014/main" id="{550BF16C-3929-42F6-8EAF-FA7B07E7EF7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9188" y="969963"/>
            <a:ext cx="4327525" cy="306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ítulo 1"/>
          <p:cNvSpPr>
            <a:spLocks noGrp="1"/>
          </p:cNvSpPr>
          <p:nvPr>
            <p:ph type="ctrTitle"/>
          </p:nvPr>
        </p:nvSpPr>
        <p:spPr>
          <a:xfrm>
            <a:off x="5458098" y="4180114"/>
            <a:ext cx="5573486" cy="980348"/>
          </a:xfrm>
        </p:spPr>
        <p:txBody>
          <a:bodyPr>
            <a:noAutofit/>
          </a:bodyPr>
          <a:lstStyle>
            <a:lvl1pPr algn="ctr">
              <a:defRPr sz="3000">
                <a:solidFill>
                  <a:schemeClr val="bg1"/>
                </a:solidFill>
                <a:latin typeface="Posterama (Títulos)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4" name="Subtítulo 2"/>
          <p:cNvSpPr>
            <a:spLocks noGrp="1"/>
          </p:cNvSpPr>
          <p:nvPr>
            <p:ph type="subTitle" idx="1"/>
          </p:nvPr>
        </p:nvSpPr>
        <p:spPr>
          <a:xfrm>
            <a:off x="5458098" y="5271501"/>
            <a:ext cx="5573486" cy="365125"/>
          </a:xfrm>
        </p:spPr>
        <p:txBody>
          <a:bodyPr>
            <a:normAutofit/>
          </a:bodyPr>
          <a:lstStyle>
            <a:lvl1pPr marL="0" indent="0" algn="ctr">
              <a:buNone/>
              <a:defRPr sz="2000" b="0">
                <a:solidFill>
                  <a:schemeClr val="bg1"/>
                </a:solidFill>
                <a:latin typeface="Avenir Next LT Pro" panose="020B05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Clique para editar o estilo do subtítulo Mestre</a:t>
            </a:r>
          </a:p>
        </p:txBody>
      </p:sp>
      <p:sp>
        <p:nvSpPr>
          <p:cNvPr id="6" name="Espaço Reservado para Data 3">
            <a:extLst>
              <a:ext uri="{FF2B5EF4-FFF2-40B4-BE49-F238E27FC236}">
                <a16:creationId xmlns:a16="http://schemas.microsoft.com/office/drawing/2014/main" id="{433847EB-975B-47CA-8F87-4409A41418A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01E854EE-6685-415C-B251-F3C41F258843}" type="datetimeFigureOut">
              <a:rPr lang="pt-BR" altLang="pt-BR"/>
              <a:pPr>
                <a:defRPr/>
              </a:pPr>
              <a:t>06/07/2021</a:t>
            </a:fld>
            <a:endParaRPr lang="pt-BR" altLang="pt-BR"/>
          </a:p>
        </p:txBody>
      </p:sp>
      <p:sp>
        <p:nvSpPr>
          <p:cNvPr id="7" name="Espaço Reservado para Rodapé 4">
            <a:extLst>
              <a:ext uri="{FF2B5EF4-FFF2-40B4-BE49-F238E27FC236}">
                <a16:creationId xmlns:a16="http://schemas.microsoft.com/office/drawing/2014/main" id="{7279B32B-6FD2-4912-B7C1-FCC4254689E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8" name="Espaço Reservado para Número de Slide 5">
            <a:extLst>
              <a:ext uri="{FF2B5EF4-FFF2-40B4-BE49-F238E27FC236}">
                <a16:creationId xmlns:a16="http://schemas.microsoft.com/office/drawing/2014/main" id="{E74BF8B7-0C45-4C43-845B-48ACBC7482F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427F98-D7BD-4FC3-901E-BB7D76EF66B3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2366875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4" descr="Monitor de computador em cima da mesa&#10;&#10;Descrição gerada automaticamente">
            <a:extLst>
              <a:ext uri="{FF2B5EF4-FFF2-40B4-BE49-F238E27FC236}">
                <a16:creationId xmlns:a16="http://schemas.microsoft.com/office/drawing/2014/main" id="{81E508C8-16B7-4BA3-BC9F-0F28F4750BA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11" t="4526" r="4118" b="2127"/>
          <a:stretch>
            <a:fillRect/>
          </a:stretch>
        </p:blipFill>
        <p:spPr bwMode="auto">
          <a:xfrm>
            <a:off x="-12700" y="-38100"/>
            <a:ext cx="12230100" cy="746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m 5" descr="Logotipo&#10;&#10;Descrição gerada automaticamente">
            <a:extLst>
              <a:ext uri="{FF2B5EF4-FFF2-40B4-BE49-F238E27FC236}">
                <a16:creationId xmlns:a16="http://schemas.microsoft.com/office/drawing/2014/main" id="{71A9B43A-C970-410B-BA4C-C61BF1F5EFF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113" y="1339850"/>
            <a:ext cx="4873625" cy="100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D41F9048-AAD7-463E-A71B-D10EB2C1D54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425700" y="2603500"/>
            <a:ext cx="4902200" cy="135413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defRPr/>
            </a:pPr>
            <a:r>
              <a:rPr lang="pt-BR" altLang="pt-BR" sz="1600" b="1" i="1">
                <a:solidFill>
                  <a:srgbClr val="FFFF00"/>
                </a:solidFill>
                <a:cs typeface="Segoe UI Light" panose="020B0502040204020203" pitchFamily="34" charset="0"/>
                <a:hlinkClick r:id="rId4"/>
              </a:rPr>
              <a:t>www.soulcodeacademy.org</a:t>
            </a:r>
            <a:endParaRPr lang="pt-BR" altLang="pt-BR" sz="1600" b="1" i="1">
              <a:solidFill>
                <a:srgbClr val="FFFF00"/>
              </a:solidFill>
              <a:cs typeface="Segoe UI Light" panose="020B0502040204020203" pitchFamily="34" charset="0"/>
            </a:endParaRPr>
          </a:p>
          <a:p>
            <a:pPr algn="ctr" eaLnBrk="1" hangingPunct="1">
              <a:defRPr/>
            </a:pPr>
            <a:endParaRPr lang="pt-BR" altLang="pt-BR" sz="1000" b="1" i="1">
              <a:cs typeface="Segoe UI" panose="020B0502040204020203" pitchFamily="34" charset="0"/>
            </a:endParaRPr>
          </a:p>
          <a:p>
            <a:pPr algn="ctr" eaLnBrk="1" hangingPunct="1">
              <a:defRPr/>
            </a:pPr>
            <a:r>
              <a:rPr lang="pt-BR" altLang="pt-BR" sz="1200" b="1" i="1">
                <a:cs typeface="Segoe UI" panose="020B0502040204020203" pitchFamily="34" charset="0"/>
              </a:rPr>
              <a:t>Rua Helena, 235 – conj. 111 / 11º andar</a:t>
            </a:r>
          </a:p>
          <a:p>
            <a:pPr algn="ctr" eaLnBrk="1" hangingPunct="1">
              <a:defRPr/>
            </a:pPr>
            <a:r>
              <a:rPr lang="pt-BR" altLang="pt-BR" sz="1200" b="1" i="1">
                <a:cs typeface="Segoe UI" panose="020B0502040204020203" pitchFamily="34" charset="0"/>
              </a:rPr>
              <a:t>Vila Olímpia – São Paulo/SP</a:t>
            </a:r>
          </a:p>
          <a:p>
            <a:pPr algn="ctr" eaLnBrk="1" hangingPunct="1">
              <a:defRPr/>
            </a:pPr>
            <a:endParaRPr lang="pt-BR" altLang="pt-BR" sz="800" b="1" i="1">
              <a:cs typeface="Segoe UI" panose="020B0502040204020203" pitchFamily="34" charset="0"/>
            </a:endParaRPr>
          </a:p>
          <a:p>
            <a:pPr algn="ctr" eaLnBrk="1" hangingPunct="1">
              <a:defRPr/>
            </a:pPr>
            <a:r>
              <a:rPr lang="pt-BR" altLang="pt-BR" sz="1200" b="1" i="1">
                <a:cs typeface="Segoe UI" panose="020B0502040204020203" pitchFamily="34" charset="0"/>
              </a:rPr>
              <a:t>Telefone: </a:t>
            </a:r>
            <a:r>
              <a:rPr lang="pt-BR" altLang="pt-BR" sz="1200" i="1">
                <a:cs typeface="Segoe UI" panose="020B0502040204020203" pitchFamily="34" charset="0"/>
              </a:rPr>
              <a:t>(11) 4810-3644</a:t>
            </a:r>
          </a:p>
          <a:p>
            <a:pPr algn="ctr" eaLnBrk="1" hangingPunct="1">
              <a:defRPr/>
            </a:pPr>
            <a:r>
              <a:rPr lang="pt-BR" altLang="pt-BR" sz="1200" b="1" i="1">
                <a:cs typeface="Segoe UI" panose="020B0502040204020203" pitchFamily="34" charset="0"/>
              </a:rPr>
              <a:t>E-mail: </a:t>
            </a:r>
            <a:r>
              <a:rPr lang="pt-BR" altLang="pt-BR" sz="1200" i="1">
                <a:cs typeface="Segoe UI" panose="020B0502040204020203" pitchFamily="34" charset="0"/>
              </a:rPr>
              <a:t>contato@soulcodeacademy.org</a:t>
            </a:r>
          </a:p>
        </p:txBody>
      </p:sp>
      <p:sp>
        <p:nvSpPr>
          <p:cNvPr id="5" name="Espaço Reservado para Data 2">
            <a:extLst>
              <a:ext uri="{FF2B5EF4-FFF2-40B4-BE49-F238E27FC236}">
                <a16:creationId xmlns:a16="http://schemas.microsoft.com/office/drawing/2014/main" id="{0142FC1D-2B20-4629-8FB1-809A39A5064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0" y="0"/>
            <a:ext cx="0" cy="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24AD9DA9-D921-451C-A5A1-32A5866A54AA}" type="datetimeFigureOut">
              <a:rPr lang="pt-BR" altLang="pt-BR"/>
              <a:pPr>
                <a:defRPr/>
              </a:pPr>
              <a:t>06/07/2021</a:t>
            </a:fld>
            <a:endParaRPr lang="pt-BR" altLang="pt-BR"/>
          </a:p>
        </p:txBody>
      </p:sp>
      <p:sp>
        <p:nvSpPr>
          <p:cNvPr id="6" name="Espaço Reservado para Rodapé 3">
            <a:extLst>
              <a:ext uri="{FF2B5EF4-FFF2-40B4-BE49-F238E27FC236}">
                <a16:creationId xmlns:a16="http://schemas.microsoft.com/office/drawing/2014/main" id="{B3D2CA1C-4737-4295-A8F2-9DD138C6D5F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0" y="0"/>
            <a:ext cx="0" cy="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7" name="Espaço Reservado para Número de Slide 4">
            <a:extLst>
              <a:ext uri="{FF2B5EF4-FFF2-40B4-BE49-F238E27FC236}">
                <a16:creationId xmlns:a16="http://schemas.microsoft.com/office/drawing/2014/main" id="{021B2A70-14D3-45ED-A659-59DF7A06C28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9F3205-674E-4B3B-9D27-12F05FD58A51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9955564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lIns="91425" tIns="91425" rIns="91425" b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lIns="91425" tIns="91425" rIns="91425" b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4" name="Google Shape;12;p2">
            <a:extLst>
              <a:ext uri="{FF2B5EF4-FFF2-40B4-BE49-F238E27FC236}">
                <a16:creationId xmlns:a16="http://schemas.microsoft.com/office/drawing/2014/main" id="{10A2B0E9-A47D-478A-A9A8-E07DE72D6A5A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11296650" y="6218238"/>
            <a:ext cx="731838" cy="523875"/>
          </a:xfrm>
        </p:spPr>
        <p:txBody>
          <a:bodyPr spcFirstLastPara="1" lIns="91425" tIns="91425" rIns="91425" b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defRPr/>
            </a:pPr>
            <a:fld id="{F0F3DA4D-39F0-4459-84BC-B8BBA19AA099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42184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AFAFA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6;gc7ff28ba65_0_58">
            <a:extLst>
              <a:ext uri="{FF2B5EF4-FFF2-40B4-BE49-F238E27FC236}">
                <a16:creationId xmlns:a16="http://schemas.microsoft.com/office/drawing/2014/main" id="{7C214539-F1DA-4F4A-BC5C-72AB1BDE966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081023-E5B6-4432-98DA-916C4D587089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883797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3;gc7ff28ba65_0_15">
            <a:extLst>
              <a:ext uri="{FF2B5EF4-FFF2-40B4-BE49-F238E27FC236}">
                <a16:creationId xmlns:a16="http://schemas.microsoft.com/office/drawing/2014/main" id="{EAF67494-E210-4B74-8D9A-29281DD7820B}"/>
              </a:ext>
            </a:extLst>
          </p:cNvPr>
          <p:cNvSpPr/>
          <p:nvPr/>
        </p:nvSpPr>
        <p:spPr>
          <a:xfrm rot="10800000" flipH="1">
            <a:off x="0" y="2247900"/>
            <a:ext cx="12192000" cy="4610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lIns="121900" tIns="121900" rIns="121900" bIns="12190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endParaRPr kern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24;gc7ff28ba65_0_15">
            <a:extLst>
              <a:ext uri="{FF2B5EF4-FFF2-40B4-BE49-F238E27FC236}">
                <a16:creationId xmlns:a16="http://schemas.microsoft.com/office/drawing/2014/main" id="{74B34AD0-588D-4802-8B2F-13F0D901BF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247900"/>
            <a:ext cx="12192000" cy="144463"/>
          </a:xfrm>
          <a:prstGeom prst="rect">
            <a:avLst/>
          </a:prstGeom>
          <a:gradFill rotWithShape="0"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00"/>
          </a:gradFill>
          <a:ln>
            <a:noFill/>
          </a:ln>
        </p:spPr>
        <p:txBody>
          <a:bodyPr lIns="121900" tIns="121900" rIns="121900" bIns="121900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pt-BR" altLang="pt-BR"/>
          </a:p>
        </p:txBody>
      </p:sp>
      <p:sp>
        <p:nvSpPr>
          <p:cNvPr id="25" name="Google Shape;25;gc7ff28ba65_0_15"/>
          <p:cNvSpPr txBox="1">
            <a:spLocks noGrp="1"/>
          </p:cNvSpPr>
          <p:nvPr>
            <p:ph type="title"/>
          </p:nvPr>
        </p:nvSpPr>
        <p:spPr>
          <a:xfrm>
            <a:off x="629200" y="984967"/>
            <a:ext cx="10962900" cy="10236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gc7ff28ba65_0_15"/>
          <p:cNvSpPr txBox="1">
            <a:spLocks noGrp="1"/>
          </p:cNvSpPr>
          <p:nvPr>
            <p:ph type="body" idx="1"/>
          </p:nvPr>
        </p:nvSpPr>
        <p:spPr>
          <a:xfrm>
            <a:off x="629200" y="2558767"/>
            <a:ext cx="10962900" cy="36135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6" name="Google Shape;27;gc7ff28ba65_0_15">
            <a:extLst>
              <a:ext uri="{FF2B5EF4-FFF2-40B4-BE49-F238E27FC236}">
                <a16:creationId xmlns:a16="http://schemas.microsoft.com/office/drawing/2014/main" id="{7749049D-5EE6-49D3-9A57-82B03415669C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2D6C3F-6ACC-497B-9702-F315C5504FA7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663294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6;gc7ff28ba65_0_28">
            <a:extLst>
              <a:ext uri="{FF2B5EF4-FFF2-40B4-BE49-F238E27FC236}">
                <a16:creationId xmlns:a16="http://schemas.microsoft.com/office/drawing/2014/main" id="{9037CDFB-F2B2-4174-B8A0-B411AF823954}"/>
              </a:ext>
            </a:extLst>
          </p:cNvPr>
          <p:cNvSpPr/>
          <p:nvPr/>
        </p:nvSpPr>
        <p:spPr>
          <a:xfrm rot="10800000" flipH="1">
            <a:off x="0" y="874713"/>
            <a:ext cx="12192000" cy="5983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lIns="121900" tIns="121900" rIns="121900" bIns="12190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endParaRPr kern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37;gc7ff28ba65_0_28">
            <a:extLst>
              <a:ext uri="{FF2B5EF4-FFF2-40B4-BE49-F238E27FC236}">
                <a16:creationId xmlns:a16="http://schemas.microsoft.com/office/drawing/2014/main" id="{25F2D3C6-48CC-4346-A939-560A4B8C10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74713"/>
            <a:ext cx="12192000" cy="146050"/>
          </a:xfrm>
          <a:prstGeom prst="rect">
            <a:avLst/>
          </a:prstGeom>
          <a:gradFill rotWithShape="0"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00"/>
          </a:gradFill>
          <a:ln>
            <a:noFill/>
          </a:ln>
        </p:spPr>
        <p:txBody>
          <a:bodyPr lIns="121900" tIns="121900" rIns="121900" bIns="121900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pt-BR" altLang="pt-BR"/>
          </a:p>
        </p:txBody>
      </p:sp>
      <p:sp>
        <p:nvSpPr>
          <p:cNvPr id="38" name="Google Shape;38;gc7ff28ba65_0_28"/>
          <p:cNvSpPr txBox="1">
            <a:spLocks noGrp="1"/>
          </p:cNvSpPr>
          <p:nvPr>
            <p:ph type="title"/>
          </p:nvPr>
        </p:nvSpPr>
        <p:spPr>
          <a:xfrm>
            <a:off x="131000" y="21800"/>
            <a:ext cx="11768700" cy="803700"/>
          </a:xfrm>
          <a:prstGeom prst="rect">
            <a:avLst/>
          </a:prstGeom>
        </p:spPr>
        <p:txBody>
          <a:bodyPr spcFirstLastPara="1" anchor="ctr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" name="Google Shape;39;gc7ff28ba65_0_28">
            <a:extLst>
              <a:ext uri="{FF2B5EF4-FFF2-40B4-BE49-F238E27FC236}">
                <a16:creationId xmlns:a16="http://schemas.microsoft.com/office/drawing/2014/main" id="{03D58E76-21F0-4349-8AC3-D0E11E902528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3A7694-E54A-4429-9033-7BF258DC335A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484582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1;gc7ff28ba65_0_33">
            <a:extLst>
              <a:ext uri="{FF2B5EF4-FFF2-40B4-BE49-F238E27FC236}">
                <a16:creationId xmlns:a16="http://schemas.microsoft.com/office/drawing/2014/main" id="{84A1555F-B78C-4F0E-9DA5-60E3F2D26F80}"/>
              </a:ext>
            </a:extLst>
          </p:cNvPr>
          <p:cNvSpPr txBox="1"/>
          <p:nvPr/>
        </p:nvSpPr>
        <p:spPr>
          <a:xfrm rot="10800000" flipH="1">
            <a:off x="4368800" y="0"/>
            <a:ext cx="78232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lIns="121900" tIns="121900" rIns="121900" bIns="12190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endParaRPr kern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42;gc7ff28ba65_0_33">
            <a:extLst>
              <a:ext uri="{FF2B5EF4-FFF2-40B4-BE49-F238E27FC236}">
                <a16:creationId xmlns:a16="http://schemas.microsoft.com/office/drawing/2014/main" id="{15171BCB-555A-4E1D-B8F0-ACEA25283E69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1012032" y="3356768"/>
            <a:ext cx="6858000" cy="144463"/>
          </a:xfrm>
          <a:prstGeom prst="rect">
            <a:avLst/>
          </a:prstGeom>
          <a:gradFill rotWithShape="0"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00"/>
          </a:gradFill>
          <a:ln>
            <a:noFill/>
          </a:ln>
        </p:spPr>
        <p:txBody>
          <a:bodyPr lIns="121900" tIns="121900" rIns="121900" bIns="121900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pt-BR" altLang="pt-BR"/>
          </a:p>
        </p:txBody>
      </p:sp>
      <p:sp>
        <p:nvSpPr>
          <p:cNvPr id="43" name="Google Shape;43;gc7ff28ba65_0_33"/>
          <p:cNvSpPr txBox="1">
            <a:spLocks noGrp="1"/>
          </p:cNvSpPr>
          <p:nvPr>
            <p:ph type="title"/>
          </p:nvPr>
        </p:nvSpPr>
        <p:spPr>
          <a:xfrm>
            <a:off x="301437" y="477067"/>
            <a:ext cx="3744000" cy="12711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44" name="Google Shape;44;gc7ff28ba65_0_33"/>
          <p:cNvSpPr txBox="1">
            <a:spLocks noGrp="1"/>
          </p:cNvSpPr>
          <p:nvPr>
            <p:ph type="body" idx="1"/>
          </p:nvPr>
        </p:nvSpPr>
        <p:spPr>
          <a:xfrm>
            <a:off x="301433" y="1954400"/>
            <a:ext cx="3744000" cy="42180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" name="Google Shape;45;gc7ff28ba65_0_33">
            <a:extLst>
              <a:ext uri="{FF2B5EF4-FFF2-40B4-BE49-F238E27FC236}">
                <a16:creationId xmlns:a16="http://schemas.microsoft.com/office/drawing/2014/main" id="{FAA64857-5C6D-4DEC-A46D-8C1A25BE4368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C9BB15-C7AD-4BDB-AACC-D7EE692ED53E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027303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c7ff28ba65_0_39"/>
          <p:cNvSpPr txBox="1">
            <a:spLocks noGrp="1"/>
          </p:cNvSpPr>
          <p:nvPr>
            <p:ph type="title"/>
          </p:nvPr>
        </p:nvSpPr>
        <p:spPr>
          <a:xfrm>
            <a:off x="653667" y="651000"/>
            <a:ext cx="8302800" cy="5454300"/>
          </a:xfrm>
          <a:prstGeom prst="rect">
            <a:avLst/>
          </a:prstGeom>
        </p:spPr>
        <p:txBody>
          <a:bodyPr spcFirstLastPara="1" anchor="ctr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3" name="Google Shape;48;gc7ff28ba65_0_39">
            <a:extLst>
              <a:ext uri="{FF2B5EF4-FFF2-40B4-BE49-F238E27FC236}">
                <a16:creationId xmlns:a16="http://schemas.microsoft.com/office/drawing/2014/main" id="{4590EB07-09C2-4B2A-A4CD-130DE3605522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836C8F06-68DB-46B1-ADB8-04CA51DE2468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073541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50;gc7ff28ba65_0_42">
            <a:extLst>
              <a:ext uri="{FF2B5EF4-FFF2-40B4-BE49-F238E27FC236}">
                <a16:creationId xmlns:a16="http://schemas.microsoft.com/office/drawing/2014/main" id="{39334AA4-6EB9-4CD5-B2D1-586E16043637}"/>
              </a:ext>
            </a:extLst>
          </p:cNvPr>
          <p:cNvSpPr/>
          <p:nvPr/>
        </p:nvSpPr>
        <p:spPr>
          <a:xfrm flipH="1">
            <a:off x="0" y="0"/>
            <a:ext cx="6096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lIns="121900" tIns="121900" rIns="121900" bIns="12190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endParaRPr kern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51;gc7ff28ba65_0_42">
            <a:extLst>
              <a:ext uri="{FF2B5EF4-FFF2-40B4-BE49-F238E27FC236}">
                <a16:creationId xmlns:a16="http://schemas.microsoft.com/office/drawing/2014/main" id="{CF469CE6-0527-4713-9B93-B736B1BE9D9E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2595563" y="3357563"/>
            <a:ext cx="6856412" cy="144462"/>
          </a:xfrm>
          <a:prstGeom prst="rect">
            <a:avLst/>
          </a:prstGeom>
          <a:gradFill rotWithShape="0"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00"/>
          </a:gradFill>
          <a:ln>
            <a:noFill/>
          </a:ln>
        </p:spPr>
        <p:txBody>
          <a:bodyPr lIns="121900" tIns="121900" rIns="121900" bIns="121900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pt-BR" altLang="pt-BR"/>
          </a:p>
        </p:txBody>
      </p:sp>
      <p:sp>
        <p:nvSpPr>
          <p:cNvPr id="52" name="Google Shape;52;gc7ff28ba65_0_42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gc7ff28ba65_0_42"/>
          <p:cNvSpPr txBox="1">
            <a:spLocks noGrp="1"/>
          </p:cNvSpPr>
          <p:nvPr>
            <p:ph type="subTitle" idx="1"/>
          </p:nvPr>
        </p:nvSpPr>
        <p:spPr>
          <a:xfrm>
            <a:off x="354000" y="3705956"/>
            <a:ext cx="5393700" cy="16467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4" name="Google Shape;54;gc7ff28ba65_0_42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spcFirstLastPara="1" anchor="ctr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>
                <a:solidFill>
                  <a:schemeClr val="lt1"/>
                </a:solidFill>
              </a:defRPr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55;gc7ff28ba65_0_42">
            <a:extLst>
              <a:ext uri="{FF2B5EF4-FFF2-40B4-BE49-F238E27FC236}">
                <a16:creationId xmlns:a16="http://schemas.microsoft.com/office/drawing/2014/main" id="{D8C25DBC-0C98-4685-A3C9-59E26BF26878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08C8EC20-FB42-4539-9E28-CCA763A93997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398452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57;gc7ff28ba65_0_49">
            <a:extLst>
              <a:ext uri="{FF2B5EF4-FFF2-40B4-BE49-F238E27FC236}">
                <a16:creationId xmlns:a16="http://schemas.microsoft.com/office/drawing/2014/main" id="{99A6EF26-2DB6-45C9-8180-D0537EDD9BED}"/>
              </a:ext>
            </a:extLst>
          </p:cNvPr>
          <p:cNvSpPr txBox="1"/>
          <p:nvPr/>
        </p:nvSpPr>
        <p:spPr>
          <a:xfrm rot="10800000" flipH="1">
            <a:off x="0" y="0"/>
            <a:ext cx="12192000" cy="626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lIns="121900" tIns="121900" rIns="121900" bIns="12190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endParaRPr kern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58;gc7ff28ba65_0_49">
            <a:extLst>
              <a:ext uri="{FF2B5EF4-FFF2-40B4-BE49-F238E27FC236}">
                <a16:creationId xmlns:a16="http://schemas.microsoft.com/office/drawing/2014/main" id="{2DA73D4E-7AAF-48AC-BAEA-CCF147B63142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0" y="6164263"/>
            <a:ext cx="12192000" cy="98425"/>
          </a:xfrm>
          <a:prstGeom prst="rect">
            <a:avLst/>
          </a:prstGeom>
          <a:gradFill rotWithShape="0"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00"/>
          </a:gradFill>
          <a:ln>
            <a:noFill/>
          </a:ln>
        </p:spPr>
        <p:txBody>
          <a:bodyPr lIns="121900" tIns="121900" rIns="121900" bIns="121900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pt-BR" altLang="pt-BR"/>
          </a:p>
        </p:txBody>
      </p:sp>
      <p:sp>
        <p:nvSpPr>
          <p:cNvPr id="59" name="Google Shape;59;gc7ff28ba65_0_49"/>
          <p:cNvSpPr txBox="1">
            <a:spLocks noGrp="1"/>
          </p:cNvSpPr>
          <p:nvPr>
            <p:ph type="body" idx="1"/>
          </p:nvPr>
        </p:nvSpPr>
        <p:spPr>
          <a:xfrm>
            <a:off x="76200" y="6262433"/>
            <a:ext cx="11175900" cy="595500"/>
          </a:xfrm>
          <a:prstGeom prst="rect">
            <a:avLst/>
          </a:prstGeom>
        </p:spPr>
        <p:txBody>
          <a:bodyPr spcFirstLastPara="1" anchor="ctr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" name="Google Shape;60;gc7ff28ba65_0_49">
            <a:extLst>
              <a:ext uri="{FF2B5EF4-FFF2-40B4-BE49-F238E27FC236}">
                <a16:creationId xmlns:a16="http://schemas.microsoft.com/office/drawing/2014/main" id="{B7CF3087-057F-4C38-8D5F-7CEADA8316E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BCC5B2DC-1C6C-4218-AD8D-28909FA0432F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094714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rgbClr val="FAFAFA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7ff28ba65_0_54"/>
          <p:cNvSpPr txBox="1">
            <a:spLocks noGrp="1"/>
          </p:cNvSpPr>
          <p:nvPr>
            <p:ph type="title"/>
          </p:nvPr>
        </p:nvSpPr>
        <p:spPr>
          <a:xfrm>
            <a:off x="634000" y="1678033"/>
            <a:ext cx="10962900" cy="26181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0"/>
              <a:buNone/>
              <a:defRPr sz="16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0"/>
              <a:buNone/>
              <a:defRPr sz="16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0"/>
              <a:buNone/>
              <a:defRPr sz="16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0"/>
              <a:buNone/>
              <a:defRPr sz="16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0"/>
              <a:buNone/>
              <a:defRPr sz="16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0"/>
              <a:buNone/>
              <a:defRPr sz="16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0"/>
              <a:buNone/>
              <a:defRPr sz="16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0"/>
              <a:buNone/>
              <a:defRPr sz="16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0"/>
              <a:buNone/>
              <a:defRPr sz="16000">
                <a:solidFill>
                  <a:schemeClr val="dk2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63" name="Google Shape;63;gc7ff28ba65_0_54"/>
          <p:cNvSpPr txBox="1">
            <a:spLocks noGrp="1"/>
          </p:cNvSpPr>
          <p:nvPr>
            <p:ph type="body" idx="1"/>
          </p:nvPr>
        </p:nvSpPr>
        <p:spPr>
          <a:xfrm>
            <a:off x="634000" y="4406167"/>
            <a:ext cx="10962900" cy="17343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" name="Google Shape;64;gc7ff28ba65_0_54">
            <a:extLst>
              <a:ext uri="{FF2B5EF4-FFF2-40B4-BE49-F238E27FC236}">
                <a16:creationId xmlns:a16="http://schemas.microsoft.com/office/drawing/2014/main" id="{1E0E2F9A-2608-4C83-A677-5436CD4DAA4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1501F6-4940-41EB-9E1F-DB9A9D4306FE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679963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7ff28ba65_0_6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lIns="91425" tIns="45700" rIns="91425" bIns="45700" anchor="ctr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gc7ff28ba65_0_6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lIns="91425" tIns="45700" rIns="91425" bIns="4570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" name="Google Shape;70;gc7ff28ba65_0_60">
            <a:extLst>
              <a:ext uri="{FF2B5EF4-FFF2-40B4-BE49-F238E27FC236}">
                <a16:creationId xmlns:a16="http://schemas.microsoft.com/office/drawing/2014/main" id="{7F421B39-21DA-4109-9471-31A13A005D71}"/>
              </a:ext>
            </a:extLst>
          </p:cNvPr>
          <p:cNvSpPr txBox="1">
            <a:spLocks noGrp="1" noChangeArrowheads="1"/>
          </p:cNvSpPr>
          <p:nvPr>
            <p:ph type="dt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wrap="square" lIns="91425" tIns="45700" rIns="91425" bIns="45700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SzPts val="1400"/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5" name="Google Shape;71;gc7ff28ba65_0_60">
            <a:extLst>
              <a:ext uri="{FF2B5EF4-FFF2-40B4-BE49-F238E27FC236}">
                <a16:creationId xmlns:a16="http://schemas.microsoft.com/office/drawing/2014/main" id="{7465C15D-8718-4761-978D-2A529ED310B8}"/>
              </a:ext>
            </a:extLst>
          </p:cNvPr>
          <p:cNvSpPr txBox="1">
            <a:spLocks noGrp="1" noChangeArrowheads="1"/>
          </p:cNvSpPr>
          <p:nvPr>
            <p:ph type="ft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wrap="square" lIns="91425" tIns="45700" rIns="91425" bIns="4570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buClr>
                <a:srgbClr val="000000"/>
              </a:buClr>
              <a:buSzPts val="1400"/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6" name="Google Shape;72;gc7ff28ba65_0_60">
            <a:extLst>
              <a:ext uri="{FF2B5EF4-FFF2-40B4-BE49-F238E27FC236}">
                <a16:creationId xmlns:a16="http://schemas.microsoft.com/office/drawing/2014/main" id="{74B137B8-32A6-47AD-B488-A3CAE996CE6F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lIns="91425" tIns="45700" rIns="91425" bIns="45700"/>
          <a:lstStyle>
            <a:lvl1pPr>
              <a:buSzPts val="1200"/>
              <a:defRPr sz="1200">
                <a:solidFill>
                  <a:srgbClr val="888888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</a:lstStyle>
          <a:p>
            <a:pPr>
              <a:defRPr/>
            </a:pPr>
            <a:fld id="{52511C61-BC43-476D-91BD-1D274C8A8469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382926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;gc7ff28ba65_0_2">
            <a:extLst>
              <a:ext uri="{FF2B5EF4-FFF2-40B4-BE49-F238E27FC236}">
                <a16:creationId xmlns:a16="http://schemas.microsoft.com/office/drawing/2014/main" id="{3DEE9B82-1154-4D91-A84A-603EFED38EEF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628650" y="984250"/>
            <a:ext cx="10963275" cy="102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00" tIns="121900" rIns="121900" bIns="121900" numCol="1" anchor="b" anchorCtr="0" compatLnSpc="1">
            <a:prstTxWarp prst="textNoShape">
              <a:avLst/>
            </a:prstTxWarp>
          </a:bodyPr>
          <a:lstStyle/>
          <a:p>
            <a:pPr lvl="0"/>
            <a:endParaRPr lang="pt-BR" altLang="pt-BR">
              <a:sym typeface="Arial" panose="020B0604020202020204" pitchFamily="34" charset="0"/>
            </a:endParaRPr>
          </a:p>
        </p:txBody>
      </p:sp>
      <p:sp>
        <p:nvSpPr>
          <p:cNvPr id="1027" name="Google Shape;11;gc7ff28ba65_0_2">
            <a:extLst>
              <a:ext uri="{FF2B5EF4-FFF2-40B4-BE49-F238E27FC236}">
                <a16:creationId xmlns:a16="http://schemas.microsoft.com/office/drawing/2014/main" id="{7B523A5B-5F15-4572-A7A5-D93FACD1C03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28650" y="2559050"/>
            <a:ext cx="10963275" cy="361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00" tIns="121900" rIns="121900" bIns="121900" numCol="1" anchor="t" anchorCtr="0" compatLnSpc="1">
            <a:prstTxWarp prst="textNoShape">
              <a:avLst/>
            </a:prstTxWarp>
          </a:bodyPr>
          <a:lstStyle/>
          <a:p>
            <a:pPr lvl="0"/>
            <a:endParaRPr lang="pt-BR" altLang="pt-BR">
              <a:sym typeface="Arial" panose="020B0604020202020204" pitchFamily="34" charset="0"/>
            </a:endParaRPr>
          </a:p>
        </p:txBody>
      </p:sp>
      <p:sp>
        <p:nvSpPr>
          <p:cNvPr id="1028" name="Google Shape;12;gc7ff28ba65_0_2">
            <a:extLst>
              <a:ext uri="{FF2B5EF4-FFF2-40B4-BE49-F238E27FC236}">
                <a16:creationId xmlns:a16="http://schemas.microsoft.com/office/drawing/2014/main" id="{3875F90A-C95D-4237-9E94-073285C40B71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11364913" y="6261100"/>
            <a:ext cx="731837" cy="523875"/>
          </a:xfrm>
          <a:prstGeom prst="rect">
            <a:avLst/>
          </a:prstGeom>
          <a:noFill/>
          <a:ln>
            <a:noFill/>
          </a:ln>
        </p:spPr>
        <p:txBody>
          <a:bodyPr vert="horz" wrap="square" lIns="121900" tIns="121900" rIns="121900" bIns="12190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Font typeface="Arial" panose="020B0604020202020204" pitchFamily="34" charset="0"/>
              <a:buNone/>
              <a:defRPr sz="1300">
                <a:solidFill>
                  <a:srgbClr val="737373"/>
                </a:solidFill>
                <a:latin typeface="Roboto" panose="020B0604020202020204" charset="0"/>
                <a:cs typeface="Roboto" panose="020B0604020202020204" charset="0"/>
                <a:sym typeface="Roboto" panose="020B0604020202020204" charset="0"/>
              </a:defRPr>
            </a:lvl1pPr>
          </a:lstStyle>
          <a:p>
            <a:pPr>
              <a:defRPr/>
            </a:pPr>
            <a:fld id="{F0325FD2-F3EC-48F8-856D-9EDEB9FDE0CD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13769961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alitafernandesmg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>
            <a:extLst>
              <a:ext uri="{FF2B5EF4-FFF2-40B4-BE49-F238E27FC236}">
                <a16:creationId xmlns:a16="http://schemas.microsoft.com/office/drawing/2014/main" id="{20DCC96D-B2C3-4F09-98B2-27C321F7F7E2}"/>
              </a:ext>
            </a:extLst>
          </p:cNvPr>
          <p:cNvSpPr txBox="1"/>
          <p:nvPr/>
        </p:nvSpPr>
        <p:spPr>
          <a:xfrm>
            <a:off x="7132638" y="458788"/>
            <a:ext cx="2903537" cy="1336675"/>
          </a:xfrm>
          <a:prstGeom prst="rect">
            <a:avLst/>
          </a:prstGeom>
          <a:noFill/>
          <a:ln>
            <a:noFill/>
          </a:ln>
        </p:spPr>
        <p:txBody>
          <a:bodyPr spcFirstLastPara="1" lIns="121900" tIns="121900" rIns="121900" bIns="121900">
            <a:spAutoFit/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altLang="pt-BR" sz="12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Arial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Contagem (MG) | </a:t>
            </a:r>
          </a:p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altLang="pt-BR" sz="12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(31) 99228-5838 | </a:t>
            </a:r>
          </a:p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altLang="pt-BR" sz="12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  <a:sym typeface="Arial" panose="020B0604020202020204" pitchFamily="34" charset="0"/>
                <a:hlinkClick r:id="rId3"/>
              </a:rPr>
              <a:t>talitafernandesmg@gmail.com</a:t>
            </a:r>
            <a:r>
              <a:rPr kumimoji="0" lang="pt-BR" altLang="pt-BR" sz="12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 Portifólio </a:t>
            </a:r>
            <a:r>
              <a:rPr kumimoji="0" lang="pt-BR" altLang="pt-BR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Github</a:t>
            </a:r>
            <a:r>
              <a:rPr kumimoji="0" lang="pt-BR" altLang="pt-BR" sz="12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 e </a:t>
            </a:r>
            <a:r>
              <a:rPr kumimoji="0" lang="pt-BR" altLang="pt-BR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LInkedIn</a:t>
            </a:r>
            <a:r>
              <a:rPr kumimoji="0" lang="pt-BR" altLang="pt-BR" sz="12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 - </a:t>
            </a:r>
            <a:r>
              <a:rPr kumimoji="0" lang="pt-BR" altLang="pt-BR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Talitadevs</a:t>
            </a:r>
            <a:r>
              <a:rPr kumimoji="0" lang="pt-BR" altLang="pt-BR" sz="12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1" fontAlgn="base" latinLnBrk="0" hangingPunct="1">
              <a:lnSpc>
                <a:spcPts val="1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Arial"/>
              <a:ea typeface="Montserrat"/>
              <a:cs typeface="Montserrat"/>
              <a:sym typeface="Montserrat"/>
            </a:endParaRPr>
          </a:p>
        </p:txBody>
      </p:sp>
      <p:sp>
        <p:nvSpPr>
          <p:cNvPr id="57" name="Google Shape;57;p13">
            <a:extLst>
              <a:ext uri="{FF2B5EF4-FFF2-40B4-BE49-F238E27FC236}">
                <a16:creationId xmlns:a16="http://schemas.microsoft.com/office/drawing/2014/main" id="{75A51BE4-DBB4-40C0-B4E6-C4EC143A1007}"/>
              </a:ext>
            </a:extLst>
          </p:cNvPr>
          <p:cNvSpPr txBox="1"/>
          <p:nvPr/>
        </p:nvSpPr>
        <p:spPr>
          <a:xfrm>
            <a:off x="406400" y="1790700"/>
            <a:ext cx="2816225" cy="492125"/>
          </a:xfrm>
          <a:prstGeom prst="rect">
            <a:avLst/>
          </a:prstGeom>
          <a:noFill/>
          <a:ln>
            <a:noFill/>
          </a:ln>
        </p:spPr>
        <p:txBody>
          <a:bodyPr spcFirstLastPara="1" lIns="121900" tIns="121900" rIns="121900" bIns="12190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Arial"/>
                <a:ea typeface="Montserrat"/>
                <a:cs typeface="Montserrat"/>
                <a:sym typeface="Montserrat"/>
              </a:rPr>
              <a:t>Experiência Profissional</a:t>
            </a:r>
            <a:endParaRPr kumimoji="0" sz="1600" b="1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Arial"/>
              <a:ea typeface="Montserrat"/>
              <a:cs typeface="Montserrat"/>
              <a:sym typeface="Montserrat"/>
            </a:endParaRPr>
          </a:p>
        </p:txBody>
      </p:sp>
      <p:sp>
        <p:nvSpPr>
          <p:cNvPr id="58" name="Google Shape;58;p13">
            <a:extLst>
              <a:ext uri="{FF2B5EF4-FFF2-40B4-BE49-F238E27FC236}">
                <a16:creationId xmlns:a16="http://schemas.microsoft.com/office/drawing/2014/main" id="{296387C3-07A4-4A64-B3A8-ED4572A94727}"/>
              </a:ext>
            </a:extLst>
          </p:cNvPr>
          <p:cNvSpPr txBox="1"/>
          <p:nvPr/>
        </p:nvSpPr>
        <p:spPr>
          <a:xfrm>
            <a:off x="8769350" y="1838325"/>
            <a:ext cx="1463675" cy="492125"/>
          </a:xfrm>
          <a:prstGeom prst="rect">
            <a:avLst/>
          </a:prstGeom>
          <a:noFill/>
          <a:ln>
            <a:noFill/>
          </a:ln>
        </p:spPr>
        <p:txBody>
          <a:bodyPr spcFirstLastPara="1" lIns="121900" tIns="121900" rIns="121900" bIns="12190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  <a:sym typeface="Montserrat"/>
              </a:rPr>
              <a:t>Projetos</a:t>
            </a:r>
            <a:endParaRPr kumimoji="0" sz="1600" b="1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  <a:sym typeface="Montserrat"/>
            </a:endParaRPr>
          </a:p>
        </p:txBody>
      </p:sp>
      <p:pic>
        <p:nvPicPr>
          <p:cNvPr id="24581" name="Google Shape;64;p13">
            <a:extLst>
              <a:ext uri="{FF2B5EF4-FFF2-40B4-BE49-F238E27FC236}">
                <a16:creationId xmlns:a16="http://schemas.microsoft.com/office/drawing/2014/main" id="{AF0B5482-25E5-4151-9FFE-3765B9891CF1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00" y="331788"/>
            <a:ext cx="1355725" cy="917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4582" name="Google Shape;68;p13">
            <a:extLst>
              <a:ext uri="{FF2B5EF4-FFF2-40B4-BE49-F238E27FC236}">
                <a16:creationId xmlns:a16="http://schemas.microsoft.com/office/drawing/2014/main" id="{31EC3351-B5A7-4AC6-94B4-0031A19170C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06400" y="1717675"/>
            <a:ext cx="9566275" cy="0"/>
          </a:xfrm>
          <a:prstGeom prst="straightConnector1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583" name="Google Shape;69;p13">
            <a:extLst>
              <a:ext uri="{FF2B5EF4-FFF2-40B4-BE49-F238E27FC236}">
                <a16:creationId xmlns:a16="http://schemas.microsoft.com/office/drawing/2014/main" id="{521CC448-EEBC-4F1F-9BAC-9837468739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0138" y="4779963"/>
            <a:ext cx="2903537" cy="86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900" tIns="121900" rIns="121900" bIns="121900">
            <a:spAutoFit/>
          </a:bodyPr>
          <a:lstStyle>
            <a:lvl1pPr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Tx/>
              <a:buSzTx/>
              <a:buFontTx/>
              <a:buNone/>
              <a:tabLst/>
              <a:defRPr/>
            </a:pPr>
            <a:endParaRPr kumimoji="0" lang="pt-BR" altLang="pt-BR" sz="1200" b="0" i="0" u="none" strike="noStrike" kern="1200" cap="none" spc="0" normalizeH="0" baseline="0" noProof="0">
              <a:ln>
                <a:noFill/>
              </a:ln>
              <a:solidFill>
                <a:srgbClr val="494E5F"/>
              </a:solidFill>
              <a:effectLst/>
              <a:uLnTx/>
              <a:uFillTx/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584" name="Rectangle 3">
            <a:extLst>
              <a:ext uri="{FF2B5EF4-FFF2-40B4-BE49-F238E27FC236}">
                <a16:creationId xmlns:a16="http://schemas.microsoft.com/office/drawing/2014/main" id="{535A3EA8-7BFE-48B5-B626-4265D6DF18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1500" y="615950"/>
            <a:ext cx="4084638" cy="53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altLang="pt-BR" sz="3200" b="1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Fira Code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Talita Fernandes</a:t>
            </a:r>
            <a:endParaRPr kumimoji="0" lang="pt-BR" altLang="pt-BR" sz="3200" b="0" i="0" u="none" strike="noStrike" kern="1200" cap="none" spc="0" normalizeH="0" baseline="0" noProof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24585" name="Retângulo 13">
            <a:extLst>
              <a:ext uri="{FF2B5EF4-FFF2-40B4-BE49-F238E27FC236}">
                <a16:creationId xmlns:a16="http://schemas.microsoft.com/office/drawing/2014/main" id="{AF62E9B9-C852-422D-816F-0470E1F60C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500" y="2185988"/>
            <a:ext cx="4564063" cy="3948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572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defTabSz="4572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 defTabSz="4572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 defTabSz="4572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 defTabSz="4572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7000"/>
              </a:lnSpc>
              <a:spcBef>
                <a:spcPct val="0"/>
              </a:spcBef>
              <a:spcAft>
                <a:spcPts val="600"/>
              </a:spcAft>
              <a:buClr>
                <a:srgbClr val="1F3864"/>
              </a:buClr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pt-BR" altLang="pt-BR" sz="1000" b="0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Assistente Administrativo | Controles internos</a:t>
            </a:r>
            <a:br>
              <a:rPr kumimoji="0" lang="pt-BR" altLang="pt-BR" sz="1000" b="0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</a:br>
            <a:r>
              <a:rPr kumimoji="0" lang="pt-BR" altLang="pt-BR" sz="1000" b="1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2018/2021  - Mais Previdência </a:t>
            </a:r>
          </a:p>
          <a:p>
            <a:pPr marL="457200" marR="0" lvl="1" indent="0" algn="l" defTabSz="457200" rtl="0" eaLnBrk="1" fontAlgn="base" latinLnBrk="0" hangingPunct="1">
              <a:lnSpc>
                <a:spcPct val="107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pt-BR" altLang="pt-BR" sz="1000" b="0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Elaboração de atas, manuais,  organização documental, controle de mandatos e certificados em geral; suporte à conselheiros, diretores, equipe, fornecedores e área de TI; instauração das eleições ocorridas em 2020, configuração do sistema de votação e presidente do comitê ; Implantação do home office em 3 dias. </a:t>
            </a:r>
          </a:p>
          <a:p>
            <a:pPr marL="0" marR="0" lvl="0" indent="0" algn="l" defTabSz="457200" rtl="0" eaLnBrk="1" fontAlgn="base" latinLnBrk="0" hangingPunct="1">
              <a:lnSpc>
                <a:spcPct val="107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pt-BR" altLang="pt-BR" sz="1000" b="0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Assistente Administrativo | Financeiro</a:t>
            </a:r>
            <a:br>
              <a:rPr kumimoji="0" lang="pt-BR" altLang="pt-BR" sz="1000" b="1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</a:br>
            <a:r>
              <a:rPr kumimoji="0" lang="pt-BR" altLang="pt-BR" sz="1000" b="1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2015/2017  - Geofoco</a:t>
            </a:r>
          </a:p>
          <a:p>
            <a:pPr marL="457200" marR="0" lvl="1" indent="0" algn="l" defTabSz="457200" rtl="0" eaLnBrk="1" fontAlgn="base" latinLnBrk="0" hangingPunct="1">
              <a:lnSpc>
                <a:spcPct val="107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pt-BR" altLang="pt-BR" sz="1000" b="0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Controle: contas a pagar e a receber, conciliação bancária, emissão de notas, rpa’s , boletos, compras, pátio, estoque; iniciação da fábrica.</a:t>
            </a:r>
          </a:p>
          <a:p>
            <a:pPr marL="0" marR="0" lvl="0" indent="0" algn="l" defTabSz="457200" rtl="0" eaLnBrk="1" fontAlgn="base" latinLnBrk="0" hangingPunct="1">
              <a:lnSpc>
                <a:spcPct val="107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pt-BR" altLang="pt-BR" sz="1000" b="0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Proprietária MEI</a:t>
            </a:r>
            <a:br>
              <a:rPr kumimoji="0" lang="pt-BR" altLang="pt-BR" sz="1000" b="1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</a:br>
            <a:r>
              <a:rPr kumimoji="0" lang="pt-BR" altLang="pt-BR" sz="1000" b="1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2013/2018  - Taj</a:t>
            </a:r>
          </a:p>
          <a:p>
            <a:pPr marL="457200" marR="0" lvl="1" indent="0" algn="l" defTabSz="457200" rtl="0" eaLnBrk="1" fontAlgn="base" latinLnBrk="0" hangingPunct="1">
              <a:lnSpc>
                <a:spcPct val="107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pt-BR" altLang="pt-BR" sz="1000" b="0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Serviços gráficos e jateamento em vidro;</a:t>
            </a:r>
          </a:p>
          <a:p>
            <a:pPr marL="0" marR="0" lvl="0" indent="0" algn="l" defTabSz="457200" rtl="0" eaLnBrk="1" fontAlgn="base" latinLnBrk="0" hangingPunct="1">
              <a:lnSpc>
                <a:spcPct val="107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pt-BR" altLang="pt-BR" sz="1000" b="0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Faturista</a:t>
            </a:r>
            <a:br>
              <a:rPr kumimoji="0" lang="pt-BR" altLang="pt-BR" sz="1000" b="1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</a:br>
            <a:r>
              <a:rPr kumimoji="0" lang="pt-BR" altLang="pt-BR" sz="1000" b="1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2010/2013  - Topmix</a:t>
            </a:r>
          </a:p>
          <a:p>
            <a:pPr marL="457200" marR="0" lvl="1" indent="0" algn="l" defTabSz="457200" rtl="0" eaLnBrk="1" fontAlgn="base" latinLnBrk="0" hangingPunct="1">
              <a:lnSpc>
                <a:spcPct val="107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pt-BR" altLang="pt-BR" sz="1000" b="0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Faturamento de 27 filiais e da matriz; representante de todos os setores na migração de sistema da empresa para o ERP da TOTVS.</a:t>
            </a:r>
          </a:p>
          <a:p>
            <a:pPr marL="0" marR="0" lvl="0" indent="0" algn="l" defTabSz="457200" rtl="0" eaLnBrk="1" fontAlgn="base" latinLnBrk="0" hangingPunct="1">
              <a:lnSpc>
                <a:spcPct val="107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pt-BR" altLang="pt-BR" sz="1000" b="0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Assistente Administrativo | Financeiro</a:t>
            </a:r>
            <a:br>
              <a:rPr kumimoji="0" lang="pt-BR" altLang="pt-BR" sz="1000" b="1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</a:br>
            <a:r>
              <a:rPr kumimoji="0" lang="pt-BR" altLang="pt-BR" sz="1000" b="1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2007/2010  - Guedes &amp; Alencar</a:t>
            </a:r>
          </a:p>
          <a:p>
            <a:pPr marL="457200" marR="0" lvl="1" indent="0" algn="l" defTabSz="457200" rtl="0" eaLnBrk="1" fontAlgn="base" latinLnBrk="0" hangingPunct="1">
              <a:lnSpc>
                <a:spcPct val="107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pt-BR" altLang="pt-BR" sz="1000" b="0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Controle de caixa, serviços bancários, gestão documental, emissão de notas, elaboração e controle de planilhas de obras públicas e vendas.</a:t>
            </a:r>
          </a:p>
          <a:p>
            <a:pPr marL="0" marR="0" lvl="0" indent="0" algn="just" defTabSz="457200" rtl="0" eaLnBrk="1" fontAlgn="base" latinLnBrk="0" hangingPunct="1">
              <a:lnSpc>
                <a:spcPct val="107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altLang="pt-BR" sz="1000" b="0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 </a:t>
            </a:r>
            <a:endParaRPr kumimoji="0" lang="pt-BR" altLang="pt-BR" sz="1100" b="0" i="0" u="none" strike="noStrike" kern="1200" cap="none" spc="0" normalizeH="0" baseline="0" noProof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CD576641-3C42-48AC-BC7C-E8D14123B8E0}"/>
              </a:ext>
            </a:extLst>
          </p:cNvPr>
          <p:cNvSpPr/>
          <p:nvPr/>
        </p:nvSpPr>
        <p:spPr>
          <a:xfrm>
            <a:off x="8601075" y="2027238"/>
            <a:ext cx="3113088" cy="4711700"/>
          </a:xfrm>
          <a:prstGeom prst="rect">
            <a:avLst/>
          </a:prstGeom>
        </p:spPr>
        <p:txBody>
          <a:bodyPr>
            <a:spAutoFit/>
          </a:bodyPr>
          <a:lstStyle>
            <a:defPPr>
              <a:defRPr lang="en-US"/>
            </a:defPPr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4572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9144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3716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8288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+mn-cs"/>
              </a:defRPr>
            </a:lvl9pPr>
          </a:lstStyle>
          <a:p>
            <a:pPr marL="0" marR="0" lvl="0" indent="0" algn="l" defTabSz="457200" rtl="0" eaLnBrk="0" fontAlgn="base" latinLnBrk="0" hangingPunc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1E2B56"/>
              </a:buClr>
              <a:buSzTx/>
              <a:buFontTx/>
              <a:buNone/>
              <a:tabLst/>
              <a:defRPr/>
            </a:pPr>
            <a:endParaRPr kumimoji="0" lang="pt-BR" altLang="pt-BR" sz="1600" b="1" i="0" u="none" strike="noStrike" kern="1200" cap="none" spc="0" normalizeH="0" baseline="0" noProof="0" dirty="0">
              <a:ln>
                <a:noFill/>
              </a:ln>
              <a:solidFill>
                <a:srgbClr val="4285F4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0" marR="0" lvl="0" indent="0" algn="l" defTabSz="457200" rtl="0" eaLnBrk="1" fontAlgn="base" latinLnBrk="0" hangingPunct="1">
              <a:lnSpc>
                <a:spcPct val="107000"/>
              </a:lnSpc>
              <a:spcBef>
                <a:spcPct val="0"/>
              </a:spcBef>
              <a:spcAft>
                <a:spcPts val="600"/>
              </a:spcAft>
              <a:buClr>
                <a:srgbClr val="1F3864"/>
              </a:buClr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pt-BR" alt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Pasillo</a:t>
            </a: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 – HTML, CSS, </a:t>
            </a:r>
            <a:r>
              <a:rPr kumimoji="0" lang="pt-BR" alt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Javascrip</a:t>
            </a: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, </a:t>
            </a:r>
            <a:r>
              <a:rPr kumimoji="0" lang="pt-BR" alt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jQuery</a:t>
            </a: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, </a:t>
            </a:r>
            <a:r>
              <a:rPr kumimoji="0" lang="pt-BR" alt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Bootstrap</a:t>
            </a:r>
            <a:endParaRPr kumimoji="0" lang="pt-BR" altLang="pt-BR" sz="11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Calibri Light" panose="020F030202020403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457200" marR="0" lvl="1" indent="0" algn="l" defTabSz="457200" rtl="0" eaLnBrk="1" fontAlgn="base" latinLnBrk="0" hangingPunct="1">
              <a:lnSpc>
                <a:spcPct val="107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Empresa de arquitetura. Exigência de site minimalista, fonte pequena, muito espaço e poucas fotos.</a:t>
            </a:r>
          </a:p>
          <a:p>
            <a:pPr marL="0" marR="0" lvl="0" indent="0" algn="l" defTabSz="457200" rtl="0" eaLnBrk="1" fontAlgn="base" latinLnBrk="0" hangingPunct="1">
              <a:lnSpc>
                <a:spcPct val="107000"/>
              </a:lnSpc>
              <a:spcBef>
                <a:spcPct val="0"/>
              </a:spcBef>
              <a:spcAft>
                <a:spcPts val="600"/>
              </a:spcAft>
              <a:buClr>
                <a:srgbClr val="1F3864"/>
              </a:buClr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Covid – HTML, CSS, </a:t>
            </a:r>
            <a:r>
              <a:rPr kumimoji="0" lang="pt-BR" alt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Javascrip</a:t>
            </a: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, </a:t>
            </a:r>
            <a:r>
              <a:rPr kumimoji="0" lang="pt-BR" alt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jQuery</a:t>
            </a: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 (em grupo)</a:t>
            </a:r>
          </a:p>
          <a:p>
            <a:pPr marL="457200" marR="0" lvl="1" indent="0" algn="l" defTabSz="457200" rtl="0" eaLnBrk="1" fontAlgn="base" latinLnBrk="0" hangingPunct="1">
              <a:lnSpc>
                <a:spcPct val="107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Simulação de site completo sobre a COVID para o estado de São Paulo, com possibilidade de consultar data de vacinação de acordo com os requisitos legais.</a:t>
            </a:r>
          </a:p>
          <a:p>
            <a:pPr marL="0" marR="0" lvl="0" indent="0" algn="l" defTabSz="457200" rtl="0" eaLnBrk="1" fontAlgn="base" latinLnBrk="0" hangingPunct="1">
              <a:lnSpc>
                <a:spcPct val="107000"/>
              </a:lnSpc>
              <a:spcBef>
                <a:spcPct val="0"/>
              </a:spcBef>
              <a:spcAft>
                <a:spcPts val="600"/>
              </a:spcAft>
              <a:buClr>
                <a:srgbClr val="1F3864"/>
              </a:buClr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pt-BR" alt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SoulCode</a:t>
            </a: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 – HTML, CSS, </a:t>
            </a:r>
            <a:r>
              <a:rPr kumimoji="0" lang="pt-BR" alt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Javascrip</a:t>
            </a: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 (em grupo)</a:t>
            </a:r>
          </a:p>
          <a:p>
            <a:pPr marL="457200" marR="0" lvl="1" indent="0" algn="l" defTabSz="457200" rtl="0" eaLnBrk="1" fontAlgn="base" latinLnBrk="0" hangingPunct="1">
              <a:lnSpc>
                <a:spcPct val="107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Três sites feitos para a escola </a:t>
            </a:r>
            <a:r>
              <a:rPr kumimoji="0" lang="pt-BR" alt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SoulCode</a:t>
            </a: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, com layouts diversificados e diversas funcionalidades.</a:t>
            </a:r>
          </a:p>
          <a:p>
            <a:pPr marL="0" marR="0" lvl="0" indent="0" algn="l" defTabSz="457200" rtl="0" eaLnBrk="1" fontAlgn="base" latinLnBrk="0" hangingPunct="1">
              <a:lnSpc>
                <a:spcPct val="107000"/>
              </a:lnSpc>
              <a:spcBef>
                <a:spcPct val="0"/>
              </a:spcBef>
              <a:spcAft>
                <a:spcPts val="600"/>
              </a:spcAft>
              <a:buClr>
                <a:srgbClr val="1F3864"/>
              </a:buClr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E-commerce – HTML, CSS</a:t>
            </a:r>
          </a:p>
          <a:p>
            <a:pPr marL="457200" marR="0" lvl="1" indent="0" algn="l" defTabSz="457200" rtl="0" eaLnBrk="1" fontAlgn="base" latinLnBrk="0" hangingPunct="1">
              <a:lnSpc>
                <a:spcPct val="107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Site de vendas com tema lúdico utilizando, principalmente, recursos de estilização.</a:t>
            </a:r>
          </a:p>
          <a:p>
            <a:pPr marL="0" marR="0" lvl="0" indent="0" algn="l" defTabSz="457200" rtl="0" eaLnBrk="1" fontAlgn="base" latinLnBrk="0" hangingPunct="1">
              <a:lnSpc>
                <a:spcPct val="107000"/>
              </a:lnSpc>
              <a:spcBef>
                <a:spcPct val="0"/>
              </a:spcBef>
              <a:spcAft>
                <a:spcPts val="600"/>
              </a:spcAft>
              <a:buClr>
                <a:srgbClr val="1F3864"/>
              </a:buClr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Cine </a:t>
            </a:r>
            <a:r>
              <a:rPr kumimoji="0" lang="pt-BR" alt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SoulCode</a:t>
            </a: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 – HTML, CSS</a:t>
            </a:r>
          </a:p>
          <a:p>
            <a:pPr marL="457200" marR="0" lvl="1" indent="0" algn="l" defTabSz="457200" rtl="0" eaLnBrk="1" fontAlgn="base" latinLnBrk="0" hangingPunct="1">
              <a:lnSpc>
                <a:spcPct val="107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Página de cinema feita para a </a:t>
            </a:r>
            <a:r>
              <a:rPr kumimoji="0" lang="pt-BR" alt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SoulCode</a:t>
            </a: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, utilizando principalmente os recursos de HTML.</a:t>
            </a:r>
          </a:p>
          <a:p>
            <a:pPr marL="0" marR="0" lvl="0" indent="0" algn="l" defTabSz="457200" rtl="0" eaLnBrk="1" fontAlgn="base" latinLnBrk="0" hangingPunct="1">
              <a:lnSpc>
                <a:spcPct val="107000"/>
              </a:lnSpc>
              <a:spcBef>
                <a:spcPct val="0"/>
              </a:spcBef>
              <a:spcAft>
                <a:spcPct val="0"/>
              </a:spcAft>
              <a:buClr>
                <a:srgbClr val="1E2B56"/>
              </a:buClr>
              <a:buSzTx/>
              <a:buFontTx/>
              <a:buNone/>
              <a:tabLst/>
              <a:defRPr/>
            </a:pPr>
            <a:endParaRPr kumimoji="0" lang="pt-BR" altLang="pt-BR" sz="1100" b="0" i="0" u="none" strike="noStrike" kern="1200" cap="none" spc="0" normalizeH="0" baseline="0" noProof="0" dirty="0">
              <a:ln>
                <a:noFill/>
              </a:ln>
              <a:solidFill>
                <a:srgbClr val="494E5F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E85CEBB4-A485-4D1C-9F94-8ADADF4707E5}"/>
              </a:ext>
            </a:extLst>
          </p:cNvPr>
          <p:cNvSpPr txBox="1"/>
          <p:nvPr/>
        </p:nvSpPr>
        <p:spPr>
          <a:xfrm>
            <a:off x="4895850" y="2370138"/>
            <a:ext cx="3811588" cy="39004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600"/>
              </a:spcAft>
              <a:buClr>
                <a:srgbClr val="1F3864"/>
              </a:buClr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pt-BR" sz="11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Tecnólogo em Marketing</a:t>
            </a:r>
            <a:b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</a:b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2008/2010  - UNOPAR Universidade Norte do Paraná</a:t>
            </a:r>
          </a:p>
          <a:p>
            <a:pPr marL="457200" marR="0" lvl="1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Bolsa de 100% conquistada com a nota do ENEM.</a:t>
            </a:r>
            <a:endParaRPr kumimoji="0" lang="pt-BR" sz="11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Calibri Light" panose="020F030202020403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600"/>
              </a:spcAft>
              <a:buClr>
                <a:srgbClr val="1F3864"/>
              </a:buClr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pt-BR" altLang="pt-BR" sz="11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    </a:t>
            </a:r>
            <a:r>
              <a:rPr kumimoji="0" lang="pt-BR" sz="11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Idioma</a:t>
            </a:r>
            <a:endParaRPr kumimoji="0" lang="pt-BR" altLang="pt-BR" sz="1100" b="1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Calibri Light" panose="020F030202020403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457200" marR="0" lvl="1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Intermediário: inglês;</a:t>
            </a:r>
            <a:endParaRPr kumimoji="0" lang="pt-BR" sz="11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Calibri Light" panose="020F030202020403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600"/>
              </a:spcAft>
              <a:buClr>
                <a:srgbClr val="1F3864"/>
              </a:buClr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pt-BR" sz="11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Técnicas</a:t>
            </a:r>
            <a:endParaRPr kumimoji="0" lang="pt-BR" altLang="pt-BR" sz="1100" b="1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Calibri Light" panose="020F030202020403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457200" marR="0" lvl="1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Avançado: Excel, Digitação, Dashboard (</a:t>
            </a:r>
            <a:r>
              <a:rPr kumimoji="0" lang="pt-BR" alt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excel</a:t>
            </a: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);</a:t>
            </a:r>
          </a:p>
          <a:p>
            <a:pPr marL="457200" marR="0" lvl="1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Intermediário: HTML, CSS, </a:t>
            </a:r>
            <a:r>
              <a:rPr kumimoji="0" lang="pt-BR" alt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Javascript</a:t>
            </a: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, </a:t>
            </a:r>
            <a:r>
              <a:rPr kumimoji="0" lang="pt-BR" alt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jQuery</a:t>
            </a: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, </a:t>
            </a:r>
            <a:r>
              <a:rPr kumimoji="0" lang="pt-BR" alt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Bootstrap</a:t>
            </a: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, Word, Power Point, Corel Draw;</a:t>
            </a:r>
          </a:p>
          <a:p>
            <a:pPr marL="457200" marR="0" lvl="1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Básico: GitHub, </a:t>
            </a:r>
            <a:r>
              <a:rPr kumimoji="0" lang="pt-BR" alt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Git</a:t>
            </a: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, node.js, Photoshop, Illustrator, </a:t>
            </a:r>
            <a:r>
              <a:rPr kumimoji="0" lang="pt-BR" alt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Indesign</a:t>
            </a:r>
            <a:r>
              <a:rPr kumimoji="0" lang="pt-BR" alt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..</a:t>
            </a: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1200"/>
              </a:spcBef>
              <a:spcAft>
                <a:spcPts val="0"/>
              </a:spcAft>
              <a:buClr>
                <a:srgbClr val="1E2B56"/>
              </a:buClr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pt-BR" alt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Extracurriculares</a:t>
            </a:r>
            <a:br>
              <a:rPr kumimoji="0" lang="pt-BR" alt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</a:br>
            <a:endParaRPr kumimoji="0" lang="pt-BR" altLang="pt-BR" sz="16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600"/>
              </a:spcAft>
              <a:buClr>
                <a:srgbClr val="1F3864"/>
              </a:buClr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pt-BR" altLang="pt-BR" sz="12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ONG Amigos da Natureza</a:t>
            </a:r>
          </a:p>
          <a:p>
            <a:pPr marL="457200" marR="0" lvl="1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pt-BR" altLang="pt-BR" sz="12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Secretária voluntária na ONG voltada para reciclagem de lixo (ONG inativa no momento).</a:t>
            </a:r>
          </a:p>
          <a:p>
            <a:pPr marL="914400" marR="0" lvl="2" indent="0" algn="l" defTabSz="914400" rtl="0" eaLnBrk="0" fontAlgn="base" latinLnBrk="0" hangingPunct="0">
              <a:lnSpc>
                <a:spcPct val="107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"/>
              <a:tabLst/>
              <a:defRPr/>
            </a:pPr>
            <a:endParaRPr kumimoji="0" lang="pt-BR" sz="1100" b="0" i="0" u="none" strike="noStrike" kern="1200" cap="none" spc="0" normalizeH="0" baseline="0" noProof="0" dirty="0">
              <a:ln>
                <a:noFill/>
              </a:ln>
              <a:solidFill>
                <a:srgbClr val="494E5F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9" name="Google Shape;58;p13">
            <a:extLst>
              <a:ext uri="{FF2B5EF4-FFF2-40B4-BE49-F238E27FC236}">
                <a16:creationId xmlns:a16="http://schemas.microsoft.com/office/drawing/2014/main" id="{F4F04EEE-0F41-4E24-8F2C-140BFBDD5AF1}"/>
              </a:ext>
            </a:extLst>
          </p:cNvPr>
          <p:cNvSpPr txBox="1"/>
          <p:nvPr/>
        </p:nvSpPr>
        <p:spPr>
          <a:xfrm>
            <a:off x="5403850" y="1738313"/>
            <a:ext cx="1463675" cy="492125"/>
          </a:xfrm>
          <a:prstGeom prst="rect">
            <a:avLst/>
          </a:prstGeom>
          <a:noFill/>
          <a:ln>
            <a:noFill/>
          </a:ln>
        </p:spPr>
        <p:txBody>
          <a:bodyPr spcFirstLastPara="1" lIns="121900" tIns="121900" rIns="121900" bIns="12190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  <a:sym typeface="Montserrat"/>
              </a:rPr>
              <a:t>Educação</a:t>
            </a:r>
            <a:endParaRPr kumimoji="0" sz="1600" b="1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  <a:sym typeface="Montserrat"/>
            </a:endParaRP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24803DEA-7905-47B4-955F-45C162E5BA6B}"/>
              </a:ext>
            </a:extLst>
          </p:cNvPr>
          <p:cNvSpPr/>
          <p:nvPr/>
        </p:nvSpPr>
        <p:spPr>
          <a:xfrm>
            <a:off x="10056606" y="99907"/>
            <a:ext cx="1699867" cy="1887404"/>
          </a:xfrm>
          <a:prstGeom prst="ellipse">
            <a:avLst/>
          </a:prstGeom>
          <a:blipFill rotWithShape="1">
            <a:blip r:embed="rId5"/>
            <a:srcRect/>
            <a:stretch>
              <a:fillRect t="-20000" b="-20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6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Personalizada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443</Words>
  <Application>Microsoft Office PowerPoint</Application>
  <PresentationFormat>Widescreen</PresentationFormat>
  <Paragraphs>40</Paragraphs>
  <Slides>1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11" baseType="lpstr">
      <vt:lpstr>Arial</vt:lpstr>
      <vt:lpstr>Avenir Next LT Pro</vt:lpstr>
      <vt:lpstr>Calibri</vt:lpstr>
      <vt:lpstr>Calibri Light</vt:lpstr>
      <vt:lpstr>Fira Code</vt:lpstr>
      <vt:lpstr>Montserrat</vt:lpstr>
      <vt:lpstr>Posterama (Títulos)</vt:lpstr>
      <vt:lpstr>Roboto</vt:lpstr>
      <vt:lpstr>Wingdings</vt:lpstr>
      <vt:lpstr>Material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Thamires Paris</dc:creator>
  <cp:lastModifiedBy>JULIANA BRANDÃO</cp:lastModifiedBy>
  <cp:revision>2</cp:revision>
  <dcterms:created xsi:type="dcterms:W3CDTF">2021-06-16T22:06:25Z</dcterms:created>
  <dcterms:modified xsi:type="dcterms:W3CDTF">2021-07-06T11:45:35Z</dcterms:modified>
</cp:coreProperties>
</file>

<file path=docProps/thumbnail.jpeg>
</file>